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70" r:id="rId13"/>
    <p:sldId id="265" r:id="rId14"/>
    <p:sldId id="266" r:id="rId15"/>
    <p:sldId id="267" r:id="rId16"/>
    <p:sldId id="272" r:id="rId17"/>
    <p:sldId id="274" r:id="rId18"/>
    <p:sldId id="275" r:id="rId19"/>
    <p:sldId id="273" r:id="rId20"/>
    <p:sldId id="269" r:id="rId21"/>
    <p:sldId id="268" r:id="rId2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97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66dc5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66dc5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66dc5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66dc5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66dc5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66dc5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66dc5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66dc5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66dc5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66dc5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66dc5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66dc5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66dc5d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66dc5d2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49" name="Google Shape;49;p12"/>
          <p:cNvSpPr/>
          <p:nvPr/>
        </p:nvSpPr>
        <p:spPr>
          <a:xfrm>
            <a:off x="0" y="4918650"/>
            <a:ext cx="9144000" cy="224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/>
        </p:nvSpPr>
        <p:spPr>
          <a:xfrm>
            <a:off x="159800" y="4880550"/>
            <a:ext cx="85725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MY" sz="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Lava Protocols Sdn. Bhd. © 2017. All Rights Reserved. This content is not to be distributed</a:t>
            </a:r>
            <a:endParaRPr sz="8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1" name="Google Shape;51;p12"/>
          <p:cNvGrpSpPr/>
          <p:nvPr/>
        </p:nvGrpSpPr>
        <p:grpSpPr>
          <a:xfrm>
            <a:off x="8540750" y="4340275"/>
            <a:ext cx="603000" cy="803100"/>
            <a:chOff x="8540750" y="4340275"/>
            <a:chExt cx="603000" cy="803100"/>
          </a:xfrm>
        </p:grpSpPr>
        <p:sp>
          <p:nvSpPr>
            <p:cNvPr id="52" name="Google Shape;52;p12"/>
            <p:cNvSpPr/>
            <p:nvPr/>
          </p:nvSpPr>
          <p:spPr>
            <a:xfrm>
              <a:off x="8540750" y="4340275"/>
              <a:ext cx="603000" cy="803100"/>
            </a:xfrm>
            <a:prstGeom prst="rect">
              <a:avLst/>
            </a:prstGeom>
            <a:solidFill>
              <a:srgbClr val="D7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" name="Google Shape;53;p12" descr="Lava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08505" y="4452375"/>
              <a:ext cx="450649" cy="58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12"/>
          <p:cNvSpPr/>
          <p:nvPr/>
        </p:nvSpPr>
        <p:spPr>
          <a:xfrm>
            <a:off x="0" y="264225"/>
            <a:ext cx="229200" cy="224700"/>
          </a:xfrm>
          <a:prstGeom prst="rect">
            <a:avLst/>
          </a:prstGeom>
          <a:solidFill>
            <a:srgbClr val="D7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/>
          <p:nvPr/>
        </p:nvSpPr>
        <p:spPr>
          <a:xfrm>
            <a:off x="6879850" y="546025"/>
            <a:ext cx="2264100" cy="74400"/>
          </a:xfrm>
          <a:prstGeom prst="rect">
            <a:avLst/>
          </a:prstGeom>
          <a:solidFill>
            <a:srgbClr val="D7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75602" y="30834"/>
            <a:ext cx="965650" cy="4866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irfile@mavcom.m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vcom.my/en/ho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202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5086475" y="915825"/>
            <a:ext cx="39405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MY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AeroFile </a:t>
            </a:r>
            <a:br>
              <a:rPr lang="en-MY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MY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Operator Registration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9" descr="MSC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50" y="4188525"/>
            <a:ext cx="515800" cy="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/>
          <p:nvPr/>
        </p:nvSpPr>
        <p:spPr>
          <a:xfrm>
            <a:off x="4907150" y="3291425"/>
            <a:ext cx="4236600" cy="8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9" descr="Lava-Logo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6905" y="3415164"/>
            <a:ext cx="1697091" cy="5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>
            <a:spLocks noGrp="1"/>
          </p:cNvSpPr>
          <p:nvPr>
            <p:ph type="ctrTitle"/>
          </p:nvPr>
        </p:nvSpPr>
        <p:spPr>
          <a:xfrm>
            <a:off x="5086475" y="2589725"/>
            <a:ext cx="3940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MY" sz="1400" b="1" i="0" u="sng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Prepared by:</a:t>
            </a:r>
            <a:endParaRPr sz="1400" b="1" i="0" u="sng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Lava Protocols Sdn Bhd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0" y="4918800"/>
            <a:ext cx="9144000" cy="224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162525" y="5018600"/>
            <a:ext cx="85725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MY" sz="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Lava Protocols Sdn. Bhd. © 2018. All Rights Reserved. This content is not to be distributed</a:t>
            </a:r>
            <a:endParaRPr sz="8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5">
            <a:alphaModFix/>
          </a:blip>
          <a:srcRect l="2480" t="4370" r="33914"/>
          <a:stretch/>
        </p:blipFill>
        <p:spPr>
          <a:xfrm>
            <a:off x="0" y="0"/>
            <a:ext cx="4907148" cy="491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803" y="915829"/>
            <a:ext cx="2300037" cy="11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Contact at Local Office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699" y="915566"/>
            <a:ext cx="3397855" cy="365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Please enter the detail at </a:t>
            </a:r>
            <a:b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</a:b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Step 6. Primary Contact at Local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Office</a:t>
            </a:r>
            <a:r>
              <a:rPr lang="en-MY" sz="1600" b="0" dirty="0" smtClean="0"/>
              <a:t>.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endParaRPr lang="en-MY" sz="1600" b="0" dirty="0" smtClean="0"/>
          </a:p>
          <a:p>
            <a:pPr marL="152400" lvl="0" indent="0" algn="just">
              <a:lnSpc>
                <a:spcPct val="150000"/>
              </a:lnSpc>
              <a:buSzPts val="1200"/>
              <a:buNone/>
            </a:pPr>
            <a:r>
              <a:rPr lang="en-MY" sz="1400" b="0" i="1" u="sng" dirty="0" smtClean="0">
                <a:solidFill>
                  <a:srgbClr val="FF0000"/>
                </a:solidFill>
              </a:rPr>
              <a:t>Note</a:t>
            </a:r>
            <a:r>
              <a:rPr lang="en-MY" sz="1400" b="0" i="1" dirty="0">
                <a:solidFill>
                  <a:srgbClr val="FF0000"/>
                </a:solidFill>
              </a:rPr>
              <a:t>: </a:t>
            </a:r>
          </a:p>
          <a:p>
            <a:pPr marL="152400" lvl="0" indent="0" algn="just">
              <a:lnSpc>
                <a:spcPct val="150000"/>
              </a:lnSpc>
              <a:buSzPts val="1200"/>
              <a:buNone/>
            </a:pPr>
            <a:r>
              <a:rPr lang="en-MY" sz="1400" b="0" i="1" dirty="0" smtClean="0">
                <a:solidFill>
                  <a:srgbClr val="FF0000"/>
                </a:solidFill>
              </a:rPr>
              <a:t>In the event the </a:t>
            </a:r>
            <a:r>
              <a:rPr lang="en-MY" sz="1400" i="1" u="sng" dirty="0" smtClean="0">
                <a:solidFill>
                  <a:srgbClr val="FF0000"/>
                </a:solidFill>
              </a:rPr>
              <a:t>same contact person </a:t>
            </a:r>
            <a:r>
              <a:rPr lang="en-MY" sz="1400" b="0" i="1" dirty="0" smtClean="0">
                <a:solidFill>
                  <a:srgbClr val="FF0000"/>
                </a:solidFill>
              </a:rPr>
              <a:t>is already entered in the previous section (Main Office Contact), kindly refrain from repeating the same entry within this section.</a:t>
            </a:r>
            <a:endParaRPr lang="en-MY" sz="1400" b="0" i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16" y="810490"/>
            <a:ext cx="4680169" cy="36879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Contact at Local </a:t>
            </a:r>
            <a:r>
              <a:rPr lang="en-MY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</a:t>
            </a:r>
            <a:r>
              <a:rPr lang="en-MY" sz="2000" b="1" i="1" u="none" strike="noStrike" cap="none" dirty="0" smtClean="0">
                <a:solidFill>
                  <a:schemeClr val="dk1"/>
                </a:solidFill>
                <a:sym typeface="Arial"/>
              </a:rPr>
              <a:t>(</a:t>
            </a:r>
            <a:r>
              <a:rPr lang="en-MY" sz="2000" b="1" i="1" u="none" strike="noStrike" cap="none" dirty="0" err="1" smtClean="0">
                <a:solidFill>
                  <a:schemeClr val="dk1"/>
                </a:solidFill>
                <a:sym typeface="Arial"/>
              </a:rPr>
              <a:t>cont</a:t>
            </a:r>
            <a:r>
              <a:rPr lang="en-MY" sz="2000" b="1" i="1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  <a:endParaRPr i="1" dirty="0"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699" y="915566"/>
            <a:ext cx="3397855" cy="365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US" sz="1600" b="0" dirty="0" smtClean="0"/>
              <a:t>Click on the Same address as Local Correspondence checkbox to quickly copy and populate the same details as entered earlier.</a:t>
            </a:r>
          </a:p>
          <a:p>
            <a:pPr marL="1524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lang="en-MY" sz="1600" b="0" dirty="0" smtClean="0"/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O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nce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the detail is completed, and then please click the button </a:t>
            </a: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Next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48" y="1091085"/>
            <a:ext cx="5076915" cy="32813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 Supporting Document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966355"/>
            <a:ext cx="3999900" cy="360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Please submit the required document at 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Step </a:t>
            </a: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7. Attach Supporting Document</a:t>
            </a:r>
            <a:b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</a:br>
            <a:endParaRPr sz="1600" b="0" i="0" u="none" strike="noStrike" cap="none" dirty="0">
              <a:solidFill>
                <a:schemeClr val="dk2"/>
              </a:solidFill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MY" sz="1300" b="1" i="0" u="none" strike="noStrike" cap="none" dirty="0">
                <a:solidFill>
                  <a:srgbClr val="FF0000"/>
                </a:solidFill>
                <a:sym typeface="Arial"/>
              </a:rPr>
              <a:t>Notes:</a:t>
            </a:r>
            <a:endParaRPr sz="13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300" b="0" i="0" u="none" strike="noStrike" cap="none" dirty="0" smtClean="0">
                <a:solidFill>
                  <a:srgbClr val="FF0000"/>
                </a:solidFill>
                <a:sym typeface="Arial"/>
              </a:rPr>
              <a:t>Prepare all required  documents with </a:t>
            </a:r>
            <a:r>
              <a:rPr lang="en-US" sz="1300" b="0" i="0" u="none" strike="noStrike" cap="none" dirty="0" err="1" smtClean="0">
                <a:solidFill>
                  <a:srgbClr val="FF0000"/>
                </a:solidFill>
                <a:sym typeface="Arial"/>
              </a:rPr>
              <a:t>authorised</a:t>
            </a:r>
            <a:r>
              <a:rPr lang="en-US" sz="1300" b="0" i="0" u="none" strike="noStrike" cap="none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1300" b="0" dirty="0" smtClean="0">
                <a:solidFill>
                  <a:srgbClr val="FF0000"/>
                </a:solidFill>
              </a:rPr>
              <a:t>signatories</a:t>
            </a:r>
            <a:r>
              <a:rPr lang="en-US" sz="1300" b="0" i="0" u="none" strike="noStrike" cap="none" dirty="0" smtClean="0">
                <a:solidFill>
                  <a:srgbClr val="FF0000"/>
                </a:solidFill>
                <a:sym typeface="Arial"/>
              </a:rPr>
              <a:t> in the prescribed format.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MY" sz="1300" b="0" i="0" u="none" strike="noStrike" cap="none" dirty="0" smtClean="0">
                <a:solidFill>
                  <a:srgbClr val="FF0000"/>
                </a:solidFill>
                <a:sym typeface="Arial"/>
              </a:rPr>
              <a:t>Airlines </a:t>
            </a:r>
            <a:r>
              <a:rPr lang="en-MY" sz="1300" b="0" i="0" u="none" strike="noStrike" cap="none" dirty="0">
                <a:solidFill>
                  <a:srgbClr val="FF0000"/>
                </a:solidFill>
                <a:sym typeface="Arial"/>
              </a:rPr>
              <a:t>are expected to </a:t>
            </a:r>
            <a:r>
              <a:rPr lang="en-MY" sz="1300" b="0" i="0" u="none" strike="noStrike" cap="none" dirty="0" smtClean="0">
                <a:solidFill>
                  <a:srgbClr val="FF0000"/>
                </a:solidFill>
                <a:sym typeface="Arial"/>
              </a:rPr>
              <a:t>upload all the </a:t>
            </a:r>
            <a:r>
              <a:rPr lang="en-MY" sz="1300" b="0" i="0" u="none" strike="noStrike" cap="none" dirty="0">
                <a:solidFill>
                  <a:srgbClr val="FF0000"/>
                </a:solidFill>
                <a:sym typeface="Arial"/>
              </a:rPr>
              <a:t>documents </a:t>
            </a:r>
            <a:r>
              <a:rPr lang="en-MY" sz="1300" b="0" i="0" u="none" strike="noStrike" cap="none" dirty="0" smtClean="0">
                <a:solidFill>
                  <a:srgbClr val="FF0000"/>
                </a:solidFill>
                <a:sym typeface="Arial"/>
              </a:rPr>
              <a:t>listed </a:t>
            </a:r>
            <a:r>
              <a:rPr lang="en-MY" sz="1300" b="0" u="none" strike="noStrike" cap="none" dirty="0" smtClean="0">
                <a:solidFill>
                  <a:srgbClr val="FF0000"/>
                </a:solidFill>
                <a:sym typeface="Arial"/>
              </a:rPr>
              <a:t>in this section</a:t>
            </a:r>
            <a:r>
              <a:rPr lang="en-MY" sz="1300" b="0" i="0" u="none" strike="noStrike" cap="none" dirty="0" smtClean="0">
                <a:solidFill>
                  <a:srgbClr val="FF0000"/>
                </a:solidFill>
                <a:sym typeface="Arial"/>
              </a:rPr>
              <a:t>. </a:t>
            </a:r>
            <a:endParaRPr sz="13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MY" sz="1300" b="0" i="0" u="none" strike="noStrike" cap="none" dirty="0" smtClean="0">
                <a:solidFill>
                  <a:srgbClr val="FF0000"/>
                </a:solidFill>
                <a:sym typeface="Arial"/>
              </a:rPr>
              <a:t>Maximum size is 10MB </a:t>
            </a:r>
            <a:r>
              <a:rPr lang="en-MY" sz="1300" b="0" i="0" u="none" strike="noStrike" cap="none" dirty="0">
                <a:solidFill>
                  <a:srgbClr val="FF0000"/>
                </a:solidFill>
                <a:sym typeface="Arial"/>
              </a:rPr>
              <a:t>per attachment </a:t>
            </a:r>
            <a:endParaRPr sz="1300" dirty="0">
              <a:solidFill>
                <a:srgbClr val="FF0000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MY" sz="1300" b="0" i="0" u="none" strike="noStrike" cap="none" dirty="0">
                <a:solidFill>
                  <a:srgbClr val="FF0000"/>
                </a:solidFill>
                <a:sym typeface="Arial"/>
              </a:rPr>
              <a:t>File extensions formats supported are: </a:t>
            </a:r>
            <a:r>
              <a:rPr lang="en-MY" sz="1300" b="1" i="0" u="none" strike="noStrike" cap="none" dirty="0">
                <a:solidFill>
                  <a:srgbClr val="FF0000"/>
                </a:solidFill>
                <a:sym typeface="Arial"/>
              </a:rPr>
              <a:t>.</a:t>
            </a:r>
            <a:r>
              <a:rPr lang="en-MY" sz="1300" b="1" i="0" u="none" strike="noStrike" cap="none" dirty="0" err="1">
                <a:solidFill>
                  <a:srgbClr val="FF0000"/>
                </a:solidFill>
                <a:sym typeface="Arial"/>
              </a:rPr>
              <a:t>docx</a:t>
            </a:r>
            <a:r>
              <a:rPr lang="en-MY" sz="1300" b="1" i="0" u="none" strike="noStrike" cap="none" dirty="0">
                <a:solidFill>
                  <a:srgbClr val="FF0000"/>
                </a:solidFill>
                <a:sym typeface="Arial"/>
              </a:rPr>
              <a:t>, .doc, .pdf, .jpg, .</a:t>
            </a:r>
            <a:r>
              <a:rPr lang="en-MY" sz="1300" b="1" i="0" u="none" strike="noStrike" cap="none" dirty="0" err="1">
                <a:solidFill>
                  <a:srgbClr val="FF0000"/>
                </a:solidFill>
                <a:sym typeface="Arial"/>
              </a:rPr>
              <a:t>png</a:t>
            </a:r>
            <a:r>
              <a:rPr lang="en-MY" sz="1300" b="1" i="0" u="none" strike="noStrike" cap="none" dirty="0">
                <a:solidFill>
                  <a:srgbClr val="FF0000"/>
                </a:solidFill>
                <a:sym typeface="Arial"/>
              </a:rPr>
              <a:t> &amp; .</a:t>
            </a:r>
            <a:r>
              <a:rPr lang="en-MY" sz="1300" b="1" i="0" u="none" strike="noStrike" cap="none" dirty="0" smtClean="0">
                <a:solidFill>
                  <a:srgbClr val="FF0000"/>
                </a:solidFill>
                <a:sym typeface="Arial"/>
              </a:rPr>
              <a:t>tiff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9" y="1143000"/>
            <a:ext cx="4976963" cy="2611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 Supporting Document </a:t>
            </a:r>
            <a:r>
              <a:rPr lang="en-MY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MY" sz="2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MY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MY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US" sz="1600" b="0" i="0" u="none" strike="noStrike" cap="none" dirty="0" smtClean="0">
                <a:solidFill>
                  <a:schemeClr val="dk2"/>
                </a:solidFill>
                <a:sym typeface="Arial"/>
              </a:rPr>
              <a:t>To upload more then 5 document (</a:t>
            </a:r>
            <a:r>
              <a:rPr lang="en-US" sz="1600" b="0" i="1" u="none" strike="noStrike" cap="none" dirty="0" smtClean="0">
                <a:solidFill>
                  <a:schemeClr val="dk2"/>
                </a:solidFill>
                <a:sym typeface="Arial"/>
              </a:rPr>
              <a:t>max to 10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sym typeface="Arial"/>
              </a:rPr>
              <a:t>), click the </a:t>
            </a:r>
            <a:r>
              <a:rPr lang="en-US" sz="1600" i="0" u="none" strike="noStrike" cap="none" dirty="0" smtClean="0">
                <a:solidFill>
                  <a:schemeClr val="dk2"/>
                </a:solidFill>
                <a:sym typeface="Arial"/>
              </a:rPr>
              <a:t>Add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sym typeface="Arial"/>
              </a:rPr>
              <a:t> button.</a:t>
            </a:r>
          </a:p>
          <a:p>
            <a:pPr marL="457200" marR="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endParaRPr lang="en-MY" sz="1600" b="0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457200" marR="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Once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the documents have been uploaded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, and all required details have been entered, lastly click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the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Submit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 button to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complete the 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registration submission.</a:t>
            </a:r>
            <a:endParaRPr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71" y="872837"/>
            <a:ext cx="3849895" cy="36614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 dirty="0" smtClean="0"/>
              <a:t>Successful Submission </a:t>
            </a:r>
            <a:endParaRPr b="1"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699" y="872836"/>
            <a:ext cx="3233172" cy="3875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In the event that the registration submission is successful, the applicant will be automatically directed </a:t>
            </a:r>
            <a:r>
              <a:rPr lang="en-MY" sz="1600" b="0" dirty="0"/>
              <a:t>to the </a:t>
            </a:r>
            <a:r>
              <a:rPr lang="en-MY" sz="1600" dirty="0"/>
              <a:t>Thank You </a:t>
            </a:r>
            <a:r>
              <a:rPr lang="en-MY" sz="1600" b="0" dirty="0" smtClean="0"/>
              <a:t>page.</a:t>
            </a:r>
          </a:p>
          <a:p>
            <a:pPr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The Airline shall also receive a</a:t>
            </a:r>
            <a:r>
              <a:rPr lang="en-MY" sz="1600" dirty="0" smtClean="0"/>
              <a:t> verification email </a:t>
            </a:r>
            <a:r>
              <a:rPr lang="en-MY" sz="1600" b="0" dirty="0"/>
              <a:t>shortly as receipt </a:t>
            </a:r>
            <a:r>
              <a:rPr lang="en-MY" sz="1600" b="0" dirty="0" smtClean="0"/>
              <a:t>of </a:t>
            </a:r>
            <a:r>
              <a:rPr lang="en-MY" sz="1600" b="0" dirty="0"/>
              <a:t>acknowledgement of the submission</a:t>
            </a:r>
            <a:r>
              <a:rPr lang="en-MY" sz="1600" b="0" dirty="0" smtClean="0"/>
              <a:t>.</a:t>
            </a:r>
            <a:endParaRPr lang="en-MY" sz="1600" b="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42" y="1070264"/>
            <a:ext cx="5174116" cy="31358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 dirty="0" smtClean="0"/>
              <a:t>Unsuccessful Submission </a:t>
            </a:r>
            <a:endParaRPr b="1"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73164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MY" sz="1600" b="0" u="sng" dirty="0" smtClean="0"/>
              <a:t>Scenario A</a:t>
            </a:r>
            <a:r>
              <a:rPr lang="en-MY" sz="1600" b="0" dirty="0" smtClean="0"/>
              <a:t> 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In the event any required field is empty and the application clicks on </a:t>
            </a:r>
            <a:r>
              <a:rPr lang="en-MY" sz="1600" dirty="0" smtClean="0"/>
              <a:t>Next</a:t>
            </a:r>
            <a:r>
              <a:rPr lang="en-MY" sz="1600" b="0" dirty="0" smtClean="0"/>
              <a:t> or </a:t>
            </a:r>
            <a:r>
              <a:rPr lang="en-MY" sz="1600" dirty="0" smtClean="0"/>
              <a:t>Submit</a:t>
            </a:r>
            <a:r>
              <a:rPr lang="en-MY" sz="1600" b="0" dirty="0" smtClean="0"/>
              <a:t>, the missing fields on the registration form will be highlighted in </a:t>
            </a:r>
            <a:r>
              <a:rPr lang="en-MY" sz="1600" b="0" dirty="0" smtClean="0">
                <a:solidFill>
                  <a:srgbClr val="FF0000"/>
                </a:solidFill>
              </a:rPr>
              <a:t>red</a:t>
            </a:r>
            <a:endParaRPr sz="1600" b="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9" y="768926"/>
            <a:ext cx="4650474" cy="405245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 dirty="0" smtClean="0"/>
              <a:t>Unsuccessful Submission </a:t>
            </a:r>
            <a:r>
              <a:rPr lang="en-MY" sz="2000" b="1" i="1" dirty="0" smtClean="0"/>
              <a:t>(</a:t>
            </a:r>
            <a:r>
              <a:rPr lang="en-MY" sz="2000" b="1" i="1" dirty="0" err="1" smtClean="0"/>
              <a:t>cont</a:t>
            </a:r>
            <a:r>
              <a:rPr lang="en-MY" sz="2000" b="1" i="1" dirty="0" smtClean="0"/>
              <a:t>)</a:t>
            </a:r>
            <a:endParaRPr b="1" i="1"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700" y="924791"/>
            <a:ext cx="8106000" cy="3837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0" u="sng" dirty="0" smtClean="0"/>
              <a:t>Scenario B</a:t>
            </a:r>
            <a:endParaRPr lang="en-MY" sz="1600" b="0" u="sng" dirty="0" smtClean="0"/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If </a:t>
            </a:r>
            <a:r>
              <a:rPr lang="en-MY" sz="1600" b="0" dirty="0"/>
              <a:t>upon </a:t>
            </a:r>
            <a:r>
              <a:rPr lang="en-MY" sz="1600" b="0" dirty="0" smtClean="0"/>
              <a:t>clicking on Submit and instead of the </a:t>
            </a:r>
            <a:r>
              <a:rPr lang="en-MY" sz="1600" dirty="0" smtClean="0"/>
              <a:t>Thank You </a:t>
            </a:r>
            <a:r>
              <a:rPr lang="en-MY" sz="1600" b="0" dirty="0" smtClean="0"/>
              <a:t>page, the applicant is however directed </a:t>
            </a:r>
            <a:r>
              <a:rPr lang="en-MY" sz="1600" b="0" dirty="0"/>
              <a:t>to the page below, </a:t>
            </a:r>
            <a:r>
              <a:rPr lang="en-MY" sz="1600" b="0" dirty="0" smtClean="0"/>
              <a:t>this unfortunately means that there is an unplanned maintenance occurring on the </a:t>
            </a:r>
            <a:r>
              <a:rPr lang="en-MY" sz="1600" b="0" dirty="0" err="1" smtClean="0"/>
              <a:t>AeroFile</a:t>
            </a:r>
            <a:r>
              <a:rPr lang="en-MY" sz="1600" b="0" dirty="0" smtClean="0"/>
              <a:t> backend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We kindly advise any applicant to re-register again within the next hour.</a:t>
            </a:r>
            <a:endParaRPr sz="1600" b="0" dirty="0"/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sz="1600" b="0" dirty="0"/>
          </a:p>
          <a:p>
            <a:pPr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dirty="0"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59" y="2888118"/>
            <a:ext cx="5326824" cy="16081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32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 dirty="0" smtClean="0"/>
              <a:t>Unsuccessful Submission </a:t>
            </a:r>
            <a:r>
              <a:rPr lang="en-MY" sz="2000" b="1" i="1" dirty="0" smtClean="0"/>
              <a:t>(</a:t>
            </a:r>
            <a:r>
              <a:rPr lang="en-MY" sz="2000" b="1" i="1" dirty="0" err="1" smtClean="0"/>
              <a:t>cont</a:t>
            </a:r>
            <a:r>
              <a:rPr lang="en-MY" sz="2000" b="1" i="1" dirty="0" smtClean="0"/>
              <a:t>)</a:t>
            </a:r>
            <a:endParaRPr b="1" i="1"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699" y="727364"/>
            <a:ext cx="8219237" cy="4035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0" u="sng" dirty="0" smtClean="0"/>
              <a:t>Scenario C</a:t>
            </a:r>
            <a:endParaRPr lang="en-MY" sz="1600" b="0" u="sng" dirty="0" smtClean="0"/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If </a:t>
            </a:r>
            <a:r>
              <a:rPr lang="en-MY" sz="1600" b="0" dirty="0"/>
              <a:t>upon </a:t>
            </a:r>
            <a:r>
              <a:rPr lang="en-MY" sz="1600" b="0" dirty="0" smtClean="0"/>
              <a:t>clicking on Submit and instead of the Thank You page, the applicant is however directed </a:t>
            </a:r>
            <a:r>
              <a:rPr lang="en-MY" sz="1600" b="0" dirty="0"/>
              <a:t>to </a:t>
            </a:r>
            <a:r>
              <a:rPr lang="en-MY" sz="1600" b="0" dirty="0" smtClean="0"/>
              <a:t>a </a:t>
            </a:r>
            <a:r>
              <a:rPr lang="en-MY" sz="1600" dirty="0" smtClean="0"/>
              <a:t>Authorisation Required</a:t>
            </a:r>
            <a:r>
              <a:rPr lang="en-MY" sz="1600" b="0" dirty="0" smtClean="0"/>
              <a:t> page as seen </a:t>
            </a:r>
            <a:r>
              <a:rPr lang="en-MY" sz="1600" b="0" dirty="0" smtClean="0"/>
              <a:t>below</a:t>
            </a:r>
            <a:r>
              <a:rPr lang="en-MY" sz="1600" b="0" dirty="0" smtClean="0"/>
              <a:t>:</a:t>
            </a:r>
            <a:endParaRPr sz="1400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1" y="2146082"/>
            <a:ext cx="7322500" cy="21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3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 dirty="0" smtClean="0"/>
              <a:t>Unsuccessful Submission </a:t>
            </a:r>
            <a:r>
              <a:rPr lang="en-MY" sz="2000" b="1" i="1" dirty="0" smtClean="0"/>
              <a:t>(</a:t>
            </a:r>
            <a:r>
              <a:rPr lang="en-MY" sz="2000" b="1" i="1" dirty="0" err="1" smtClean="0"/>
              <a:t>cont</a:t>
            </a:r>
            <a:r>
              <a:rPr lang="en-MY" sz="2000" b="1" i="1" dirty="0" smtClean="0"/>
              <a:t>)</a:t>
            </a:r>
            <a:endParaRPr b="1" i="1"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699" y="727364"/>
            <a:ext cx="8219237" cy="4035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To resolve this issue, kindly perform the following:</a:t>
            </a:r>
            <a:endParaRPr lang="en-MY" sz="1600" b="0" dirty="0" smtClean="0"/>
          </a:p>
          <a:p>
            <a:pPr marL="609600" lvl="1" indent="0" algn="just">
              <a:lnSpc>
                <a:spcPct val="150000"/>
              </a:lnSpc>
              <a:spcBef>
                <a:spcPts val="0"/>
              </a:spcBef>
              <a:buSzPts val="1200"/>
              <a:buNone/>
            </a:pPr>
            <a:r>
              <a:rPr lang="en-US" sz="1400" b="1" u="sng" dirty="0" smtClean="0"/>
              <a:t>Antivirus</a:t>
            </a:r>
          </a:p>
          <a:p>
            <a:pPr lvl="1" indent="-304800" algn="just">
              <a:lnSpc>
                <a:spcPct val="150000"/>
              </a:lnSpc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</a:pPr>
            <a:r>
              <a:rPr lang="en-US" sz="1300" dirty="0"/>
              <a:t>You'll see this error if you have antivirus software that provides "</a:t>
            </a:r>
            <a:r>
              <a:rPr lang="en-US" sz="1300" i="1" dirty="0"/>
              <a:t>HTTPS protection</a:t>
            </a:r>
            <a:r>
              <a:rPr lang="en-US" sz="1300" dirty="0"/>
              <a:t>" or "</a:t>
            </a:r>
            <a:r>
              <a:rPr lang="en-US" sz="1300" i="1" dirty="0"/>
              <a:t>HTTPS </a:t>
            </a:r>
            <a:r>
              <a:rPr lang="en-US" sz="1300" i="1" dirty="0" smtClean="0"/>
              <a:t>scanning</a:t>
            </a:r>
            <a:r>
              <a:rPr lang="en-US" sz="1300" dirty="0" smtClean="0"/>
              <a:t>“. </a:t>
            </a:r>
            <a:r>
              <a:rPr lang="en-US" sz="1300" dirty="0"/>
              <a:t>The antivirus is preventing </a:t>
            </a:r>
            <a:r>
              <a:rPr lang="en-US" sz="1300" dirty="0" smtClean="0"/>
              <a:t>browsers from </a:t>
            </a:r>
            <a:r>
              <a:rPr lang="en-US" sz="1300" dirty="0"/>
              <a:t>providing security</a:t>
            </a:r>
            <a:r>
              <a:rPr lang="en-US" sz="1300" dirty="0" smtClean="0"/>
              <a:t>.</a:t>
            </a:r>
            <a:endParaRPr lang="en-US" sz="1300" dirty="0"/>
          </a:p>
          <a:p>
            <a:pPr lvl="1" indent="-304800" algn="just">
              <a:lnSpc>
                <a:spcPct val="150000"/>
              </a:lnSpc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</a:pPr>
            <a:r>
              <a:rPr lang="en-US" sz="1300" dirty="0"/>
              <a:t>To fix the problem, turn off your antivirus software. If the page works after turning off the software</a:t>
            </a:r>
            <a:r>
              <a:rPr lang="en-US" sz="1300" dirty="0" smtClean="0"/>
              <a:t>, proceed to re-submit your registration before turning </a:t>
            </a:r>
            <a:r>
              <a:rPr lang="en-US" sz="1300" dirty="0"/>
              <a:t>your antivirus program back </a:t>
            </a:r>
            <a:r>
              <a:rPr lang="en-US" sz="1300" dirty="0" smtClean="0"/>
              <a:t>on.</a:t>
            </a:r>
          </a:p>
          <a:p>
            <a:pPr marL="609600" lvl="1" indent="0" algn="just">
              <a:lnSpc>
                <a:spcPct val="150000"/>
              </a:lnSpc>
              <a:spcBef>
                <a:spcPts val="0"/>
              </a:spcBef>
              <a:buSzPts val="1200"/>
              <a:buNone/>
            </a:pPr>
            <a:r>
              <a:rPr lang="en-US" sz="1400" b="1" u="sng" dirty="0" smtClean="0"/>
              <a:t>Firewall</a:t>
            </a:r>
            <a:endParaRPr lang="en-US" sz="1400" b="1" u="sng" dirty="0" smtClean="0"/>
          </a:p>
          <a:p>
            <a:pPr lvl="1" indent="-304800" algn="just">
              <a:lnSpc>
                <a:spcPct val="150000"/>
              </a:lnSpc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</a:pPr>
            <a:r>
              <a:rPr lang="en-US" sz="1400" b="0" dirty="0" smtClean="0"/>
              <a:t>Certain </a:t>
            </a:r>
            <a:r>
              <a:rPr lang="en-US" sz="1400" b="0" dirty="0" smtClean="0"/>
              <a:t>corporate firewalls are set to be more restrictive and may disallow the </a:t>
            </a:r>
            <a:r>
              <a:rPr lang="en-US" sz="1400" b="0" dirty="0" smtClean="0"/>
              <a:t>registration submission </a:t>
            </a:r>
            <a:r>
              <a:rPr lang="en-US" sz="1400" b="0" dirty="0" smtClean="0"/>
              <a:t>process to go </a:t>
            </a:r>
            <a:r>
              <a:rPr lang="en-US" sz="1400" b="0" dirty="0" smtClean="0"/>
              <a:t>through</a:t>
            </a:r>
            <a:r>
              <a:rPr lang="en-US" sz="1400" dirty="0" smtClean="0"/>
              <a:t>. Try checking with your corporate IT services.</a:t>
            </a:r>
            <a:endParaRPr lang="en-US" sz="1400" b="0" dirty="0" smtClean="0"/>
          </a:p>
          <a:p>
            <a:pPr marL="609600" lvl="1" indent="0" algn="just">
              <a:lnSpc>
                <a:spcPct val="150000"/>
              </a:lnSpc>
              <a:spcBef>
                <a:spcPts val="0"/>
              </a:spcBef>
              <a:buSzPts val="1200"/>
              <a:buNone/>
            </a:pPr>
            <a:r>
              <a:rPr lang="en-US" sz="1400" b="1" u="sng" dirty="0" smtClean="0"/>
              <a:t>Data Integrity</a:t>
            </a:r>
          </a:p>
          <a:p>
            <a:pPr lvl="1" indent="-304800" algn="just">
              <a:lnSpc>
                <a:spcPct val="150000"/>
              </a:lnSpc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</a:pPr>
            <a:r>
              <a:rPr lang="en-US" sz="1400" b="0" dirty="0" smtClean="0"/>
              <a:t>There may be wrongly </a:t>
            </a:r>
            <a:r>
              <a:rPr lang="en-US" sz="1400" b="0" dirty="0" smtClean="0"/>
              <a:t>entered data (</a:t>
            </a:r>
            <a:r>
              <a:rPr lang="en-US" sz="1400" b="0" i="1" dirty="0" smtClean="0"/>
              <a:t>e.g. incorrect ICAO Code, .. </a:t>
            </a:r>
            <a:r>
              <a:rPr lang="en-US" sz="1400" i="1" dirty="0" err="1" smtClean="0"/>
              <a:t>etc</a:t>
            </a:r>
            <a:r>
              <a:rPr lang="en-US" sz="1400" b="0" dirty="0" smtClean="0"/>
              <a:t>). Kindly review all the information provided to ensure validity before clicking on the Submit button.</a:t>
            </a:r>
            <a:endParaRPr sz="1400" b="0" dirty="0"/>
          </a:p>
        </p:txBody>
      </p:sp>
    </p:spTree>
    <p:extLst>
      <p:ext uri="{BB962C8B-B14F-4D97-AF65-F5344CB8AC3E}">
        <p14:creationId xmlns:p14="http://schemas.microsoft.com/office/powerpoint/2010/main" val="41608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 dirty="0" smtClean="0"/>
              <a:t>Contact Us </a:t>
            </a:r>
            <a:endParaRPr b="1"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060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0" dirty="0" smtClean="0"/>
              <a:t>In the event the application has any trouble in submitting a registration, please contact us at </a:t>
            </a:r>
            <a:r>
              <a:rPr lang="en-MY" sz="2800" b="0" dirty="0" smtClean="0">
                <a:hlinkClick r:id="rId3"/>
              </a:rPr>
              <a:t>airfile@mavcom.my</a:t>
            </a:r>
            <a:r>
              <a:rPr lang="en-MY" sz="2800" b="0" dirty="0" smtClean="0"/>
              <a:t>.</a:t>
            </a:r>
            <a:endParaRPr sz="2800" b="0" dirty="0"/>
          </a:p>
        </p:txBody>
      </p:sp>
    </p:spTree>
    <p:extLst>
      <p:ext uri="{BB962C8B-B14F-4D97-AF65-F5344CB8AC3E}">
        <p14:creationId xmlns:p14="http://schemas.microsoft.com/office/powerpoint/2010/main" val="41842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1"/>
              <a:t>Before Registration </a:t>
            </a:r>
            <a:endParaRPr b="1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92255" y="851139"/>
            <a:ext cx="787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MY" sz="1800" dirty="0"/>
              <a:t>Browser</a:t>
            </a:r>
            <a:r>
              <a:rPr lang="en-MY" sz="1800" b="0" dirty="0"/>
              <a:t>: </a:t>
            </a:r>
            <a:r>
              <a:rPr lang="en-MY" sz="1800" b="0" dirty="0" smtClean="0"/>
              <a:t>Highly recommended that Google </a:t>
            </a:r>
            <a:r>
              <a:rPr lang="en-MY" sz="1800" b="0" dirty="0"/>
              <a:t>Chrome (latest version)  with </a:t>
            </a:r>
            <a:r>
              <a:rPr lang="en-MY" sz="1800" b="0" i="1" u="sng" dirty="0"/>
              <a:t>Incognito</a:t>
            </a:r>
            <a:r>
              <a:rPr lang="en-MY" sz="1800" b="0" u="sng" dirty="0"/>
              <a:t> </a:t>
            </a:r>
            <a:r>
              <a:rPr lang="en-MY" sz="1800" b="0" i="1" u="sng" dirty="0"/>
              <a:t>mode</a:t>
            </a:r>
            <a:r>
              <a:rPr lang="en-MY" sz="1800" b="0" dirty="0"/>
              <a:t> </a:t>
            </a:r>
            <a:r>
              <a:rPr lang="en-MY" sz="1800" b="0" dirty="0" smtClean="0"/>
              <a:t>is used to perform the registration submission.</a:t>
            </a:r>
            <a:br>
              <a:rPr lang="en-MY" sz="1800" b="0" dirty="0" smtClean="0"/>
            </a:br>
            <a:endParaRPr sz="1800" b="0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MY" sz="1800" dirty="0"/>
              <a:t>Connectivity</a:t>
            </a:r>
            <a:r>
              <a:rPr lang="en-MY" sz="1800" b="0" dirty="0"/>
              <a:t>: </a:t>
            </a:r>
            <a:r>
              <a:rPr lang="en-MY" sz="1800" b="0" dirty="0" smtClean="0"/>
              <a:t>Certain corporate firewall policies may </a:t>
            </a:r>
            <a:r>
              <a:rPr lang="en-MY" sz="1800" b="0" dirty="0"/>
              <a:t>have </a:t>
            </a:r>
            <a:r>
              <a:rPr lang="en-MY" sz="1800" b="0" dirty="0" smtClean="0"/>
              <a:t>restrictive properties towards the </a:t>
            </a:r>
            <a:r>
              <a:rPr lang="en-MY" sz="1800" b="0" dirty="0" err="1" smtClean="0"/>
              <a:t>AeroFile's</a:t>
            </a:r>
            <a:r>
              <a:rPr lang="en-MY" sz="1800" b="0" dirty="0" smtClean="0"/>
              <a:t> </a:t>
            </a:r>
            <a:r>
              <a:rPr lang="en-MY" sz="1800" b="0" dirty="0"/>
              <a:t>registration </a:t>
            </a:r>
            <a:r>
              <a:rPr lang="en-MY" sz="1800" b="0" dirty="0" smtClean="0"/>
              <a:t>form! </a:t>
            </a:r>
            <a:endParaRPr lang="en-MY" sz="1800" b="0" dirty="0"/>
          </a:p>
          <a:p>
            <a:pPr lvl="1" indent="-317500" algn="just">
              <a:lnSpc>
                <a:spcPct val="150000"/>
              </a:lnSpc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MY" sz="1600" i="1" dirty="0"/>
              <a:t>If this happens, it would be advisable to use personal mobile internet (</a:t>
            </a:r>
            <a:r>
              <a:rPr lang="en-MY" sz="1600" i="1" dirty="0" err="1"/>
              <a:t>ie</a:t>
            </a:r>
            <a:r>
              <a:rPr lang="en-MY" sz="1600" i="1" dirty="0"/>
              <a:t>. tethered) to the PC/laptop being used to perform the </a:t>
            </a:r>
            <a:r>
              <a:rPr lang="en-MY" sz="1600" i="1" dirty="0" smtClean="0"/>
              <a:t>registration</a:t>
            </a:r>
            <a:r>
              <a:rPr lang="en-MY" sz="16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202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ctrTitle"/>
          </p:nvPr>
        </p:nvSpPr>
        <p:spPr>
          <a:xfrm flipH="1">
            <a:off x="1304200" y="1374925"/>
            <a:ext cx="36780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MY" sz="2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31" descr="facebook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252" y="1976725"/>
            <a:ext cx="327778" cy="32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 descr="linkedi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4250" y="2372738"/>
            <a:ext cx="327775" cy="3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 descr="instagram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4248" y="2768675"/>
            <a:ext cx="327778" cy="32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 descr="twitteric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4256" y="3165375"/>
            <a:ext cx="327778" cy="3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1595675" y="3164625"/>
            <a:ext cx="25437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twitter.com/lavaconnect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1595675" y="2768625"/>
            <a:ext cx="26223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instagram.com/lavaprotocols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1595675" y="2372625"/>
            <a:ext cx="32190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linkedin.com/company/lava-protocols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1595675" y="1915725"/>
            <a:ext cx="33765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facebook.com/LavaProtocols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0" y="4918650"/>
            <a:ext cx="9144000" cy="224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 txBox="1">
            <a:spLocks noGrp="1"/>
          </p:cNvSpPr>
          <p:nvPr>
            <p:ph type="ctrTitle"/>
          </p:nvPr>
        </p:nvSpPr>
        <p:spPr>
          <a:xfrm>
            <a:off x="159800" y="4907550"/>
            <a:ext cx="8572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MY" sz="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Lava Protocols Sdn. Bhd. © 2017. All Rights Reserved. This content is not to be distributed</a:t>
            </a:r>
            <a:endParaRPr sz="8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96" name="Google Shape;196;p31"/>
          <p:cNvGrpSpPr/>
          <p:nvPr/>
        </p:nvGrpSpPr>
        <p:grpSpPr>
          <a:xfrm>
            <a:off x="8540750" y="4340275"/>
            <a:ext cx="603000" cy="803100"/>
            <a:chOff x="8540750" y="4340275"/>
            <a:chExt cx="603000" cy="803100"/>
          </a:xfrm>
        </p:grpSpPr>
        <p:sp>
          <p:nvSpPr>
            <p:cNvPr id="197" name="Google Shape;197;p31"/>
            <p:cNvSpPr/>
            <p:nvPr/>
          </p:nvSpPr>
          <p:spPr>
            <a:xfrm>
              <a:off x="8540750" y="4340275"/>
              <a:ext cx="603000" cy="803100"/>
            </a:xfrm>
            <a:prstGeom prst="rect">
              <a:avLst/>
            </a:prstGeom>
            <a:solidFill>
              <a:srgbClr val="D7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8" name="Google Shape;198;p31" descr="Lava_Log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08505" y="4452375"/>
              <a:ext cx="450649" cy="583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Process</a:t>
            </a:r>
            <a:br>
              <a:rPr lang="en-MY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07499" y="843550"/>
            <a:ext cx="3098279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MY" sz="1800" b="0" dirty="0" smtClean="0"/>
              <a:t>To register:</a:t>
            </a:r>
            <a:endParaRPr lang="en-MY" sz="1800" b="0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4254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Navigate to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MAVCOM’s </a:t>
            </a: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websit</a:t>
            </a:r>
            <a:r>
              <a:rPr lang="en-MY" sz="1600" i="0" u="none" strike="noStrike" cap="none" dirty="0">
                <a:solidFill>
                  <a:schemeClr val="dk2"/>
                </a:solidFill>
                <a:sym typeface="Arial"/>
              </a:rPr>
              <a:t>e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MY" sz="1600" b="0" i="0" u="sng" strike="noStrike" cap="none" dirty="0">
                <a:solidFill>
                  <a:schemeClr val="hlink"/>
                </a:solidFill>
                <a:sym typeface="Arial"/>
                <a:hlinkClick r:id="rId3"/>
              </a:rPr>
              <a:t>https://www.mavcom.my/en/home/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endParaRPr lang="en-MY" sz="1600" b="0" dirty="0"/>
          </a:p>
          <a:p>
            <a:pPr marL="4254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At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the top 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right hand side of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the page, 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mouse over on the  </a:t>
            </a:r>
            <a:r>
              <a:rPr lang="en-MY" sz="1600" b="1" i="0" u="none" strike="noStrike" cap="none" dirty="0" err="1" smtClean="0">
                <a:solidFill>
                  <a:schemeClr val="dk2"/>
                </a:solidFill>
                <a:sym typeface="Arial"/>
              </a:rPr>
              <a:t>Aerofile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en-MY" sz="1600" b="0" u="none" strike="noStrike" cap="none" dirty="0" smtClean="0">
                <a:solidFill>
                  <a:schemeClr val="dk2"/>
                </a:solidFill>
                <a:sym typeface="Arial"/>
              </a:rPr>
              <a:t>button and then click 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on the </a:t>
            </a:r>
            <a:r>
              <a:rPr lang="en-MY" sz="1600" b="0" i="0" u="sng" strike="noStrike" cap="none" dirty="0" smtClean="0">
                <a:solidFill>
                  <a:schemeClr val="dk2"/>
                </a:solidFill>
                <a:sym typeface="Arial"/>
              </a:rPr>
              <a:t>Registration</a:t>
            </a: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 button</a:t>
            </a:r>
            <a:r>
              <a:rPr lang="en-MY" sz="1400" b="0" i="0" u="none" strike="noStrike" cap="none" dirty="0" smtClean="0">
                <a:solidFill>
                  <a:schemeClr val="dk2"/>
                </a:solidFill>
                <a:sym typeface="Arial"/>
              </a:rPr>
              <a:t>. </a:t>
            </a:r>
            <a:endParaRPr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76" y="1376910"/>
            <a:ext cx="5529432" cy="23530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Information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699" y="891141"/>
            <a:ext cx="3678409" cy="38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3429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Please ensure to provide all the mandatory details </a:t>
            </a:r>
            <a:r>
              <a:rPr lang="en-MY" sz="1600" b="0" dirty="0"/>
              <a:t>at </a:t>
            </a:r>
            <a:br>
              <a:rPr lang="en-MY" sz="1600" b="0" dirty="0"/>
            </a:br>
            <a:r>
              <a:rPr lang="en-MY" sz="1600" dirty="0"/>
              <a:t>Step 1. General </a:t>
            </a:r>
            <a:r>
              <a:rPr lang="en-MY" sz="1600" dirty="0" smtClean="0"/>
              <a:t>Information</a:t>
            </a:r>
          </a:p>
          <a:p>
            <a:pPr marL="609600" lvl="1" indent="0" algn="just">
              <a:lnSpc>
                <a:spcPct val="100000"/>
              </a:lnSpc>
              <a:spcBef>
                <a:spcPts val="800"/>
              </a:spcBef>
              <a:buSzPts val="1200"/>
              <a:buNone/>
            </a:pPr>
            <a:r>
              <a:rPr lang="en-MY" sz="1200" b="0" i="1" u="sng" dirty="0" smtClean="0">
                <a:solidFill>
                  <a:srgbClr val="FF0000"/>
                </a:solidFill>
              </a:rPr>
              <a:t>Note</a:t>
            </a:r>
            <a:r>
              <a:rPr lang="en-MY" sz="1200" b="0" i="1" dirty="0" smtClean="0">
                <a:solidFill>
                  <a:srgbClr val="FF0000"/>
                </a:solidFill>
              </a:rPr>
              <a:t>: </a:t>
            </a:r>
          </a:p>
          <a:p>
            <a:pPr marL="781050" lvl="1" indent="-171450" algn="just">
              <a:lnSpc>
                <a:spcPct val="100000"/>
              </a:lnSpc>
              <a:spcBef>
                <a:spcPts val="800"/>
              </a:spcBef>
              <a:buSzPts val="1200"/>
            </a:pPr>
            <a:r>
              <a:rPr lang="en-MY" sz="1200" b="0" i="1" dirty="0" smtClean="0">
                <a:solidFill>
                  <a:srgbClr val="FF0000"/>
                </a:solidFill>
              </a:rPr>
              <a:t>Fields </a:t>
            </a:r>
            <a:r>
              <a:rPr lang="en-MY" sz="1200" b="0" i="1" dirty="0">
                <a:solidFill>
                  <a:srgbClr val="FF0000"/>
                </a:solidFill>
              </a:rPr>
              <a:t>marked with the red asterisk (*) are mandatory to be </a:t>
            </a:r>
            <a:r>
              <a:rPr lang="en-MY" sz="1200" b="0" i="1" dirty="0" smtClean="0">
                <a:solidFill>
                  <a:srgbClr val="FF0000"/>
                </a:solidFill>
              </a:rPr>
              <a:t>entered. </a:t>
            </a:r>
          </a:p>
          <a:p>
            <a:pPr marL="781050" lvl="1" indent="-171450" algn="just">
              <a:lnSpc>
                <a:spcPct val="100000"/>
              </a:lnSpc>
              <a:spcBef>
                <a:spcPts val="800"/>
              </a:spcBef>
              <a:buSzPts val="1200"/>
            </a:pPr>
            <a:r>
              <a:rPr lang="en-MY" sz="1200" i="1" dirty="0" smtClean="0">
                <a:solidFill>
                  <a:srgbClr val="FF0000"/>
                </a:solidFill>
              </a:rPr>
              <a:t>For </a:t>
            </a:r>
            <a:r>
              <a:rPr lang="en-MY" sz="1200" b="1" i="1" dirty="0" smtClean="0">
                <a:solidFill>
                  <a:srgbClr val="FF0000"/>
                </a:solidFill>
              </a:rPr>
              <a:t>IATA Code</a:t>
            </a:r>
            <a:r>
              <a:rPr lang="en-MY" sz="1200" i="1" dirty="0" smtClean="0">
                <a:solidFill>
                  <a:srgbClr val="FF0000"/>
                </a:solidFill>
              </a:rPr>
              <a:t>,</a:t>
            </a:r>
            <a:r>
              <a:rPr lang="en-MY" sz="1200" b="1" i="1" dirty="0" smtClean="0">
                <a:solidFill>
                  <a:srgbClr val="FF0000"/>
                </a:solidFill>
              </a:rPr>
              <a:t> </a:t>
            </a:r>
            <a:r>
              <a:rPr lang="en-MY" sz="1200" b="0" i="1" dirty="0" smtClean="0">
                <a:solidFill>
                  <a:srgbClr val="FF0000"/>
                </a:solidFill>
              </a:rPr>
              <a:t>max 2 characters. </a:t>
            </a:r>
          </a:p>
          <a:p>
            <a:pPr marL="781050" lvl="1" indent="-171450" algn="just">
              <a:lnSpc>
                <a:spcPct val="100000"/>
              </a:lnSpc>
              <a:spcBef>
                <a:spcPts val="800"/>
              </a:spcBef>
              <a:buSzPts val="1200"/>
            </a:pPr>
            <a:r>
              <a:rPr lang="en-MY" sz="1200" i="1" dirty="0" smtClean="0">
                <a:solidFill>
                  <a:srgbClr val="FF0000"/>
                </a:solidFill>
              </a:rPr>
              <a:t>For </a:t>
            </a:r>
            <a:r>
              <a:rPr lang="en-MY" sz="1200" b="1" i="1" dirty="0" smtClean="0">
                <a:solidFill>
                  <a:srgbClr val="FF0000"/>
                </a:solidFill>
              </a:rPr>
              <a:t>ICAO Code</a:t>
            </a:r>
            <a:r>
              <a:rPr lang="en-MY" sz="1200" i="1" dirty="0" smtClean="0">
                <a:solidFill>
                  <a:srgbClr val="FF0000"/>
                </a:solidFill>
              </a:rPr>
              <a:t>,</a:t>
            </a:r>
            <a:r>
              <a:rPr lang="en-MY" sz="1200" b="1" i="1" dirty="0" smtClean="0">
                <a:solidFill>
                  <a:srgbClr val="FF0000"/>
                </a:solidFill>
              </a:rPr>
              <a:t> </a:t>
            </a:r>
            <a:r>
              <a:rPr lang="en-MY" sz="1200" i="1" dirty="0" smtClean="0">
                <a:solidFill>
                  <a:srgbClr val="FF0000"/>
                </a:solidFill>
              </a:rPr>
              <a:t>either </a:t>
            </a:r>
            <a:r>
              <a:rPr lang="en-MY" sz="1200" b="0" i="1" dirty="0" smtClean="0">
                <a:solidFill>
                  <a:srgbClr val="FF0000"/>
                </a:solidFill>
              </a:rPr>
              <a:t>3 or 4 characters at max.</a:t>
            </a:r>
          </a:p>
          <a:p>
            <a:pPr marL="781050" lvl="1" indent="-171450" algn="just">
              <a:lnSpc>
                <a:spcPct val="100000"/>
              </a:lnSpc>
              <a:spcBef>
                <a:spcPts val="800"/>
              </a:spcBef>
              <a:buSzPts val="1200"/>
            </a:pPr>
            <a:endParaRPr lang="en-MY" sz="1200" b="0" i="1" dirty="0" smtClean="0">
              <a:solidFill>
                <a:srgbClr val="FF0000"/>
              </a:solidFill>
            </a:endParaRPr>
          </a:p>
          <a:p>
            <a:pPr marL="495300" lvl="0" indent="-3429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600" b="0" dirty="0" smtClean="0"/>
              <a:t>Once completed, click </a:t>
            </a:r>
            <a:r>
              <a:rPr lang="en-MY" sz="1600" b="0" dirty="0"/>
              <a:t>the </a:t>
            </a:r>
            <a:r>
              <a:rPr lang="en-MY" sz="1600" dirty="0" smtClean="0"/>
              <a:t>Next</a:t>
            </a:r>
            <a:r>
              <a:rPr lang="en-MY" sz="1600" b="0" dirty="0" smtClean="0"/>
              <a:t> button.</a:t>
            </a:r>
            <a:endParaRPr sz="16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31" y="675409"/>
            <a:ext cx="4267525" cy="414857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Office Address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207819" y="1152475"/>
            <a:ext cx="40108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Then proceed to fill up details at </a:t>
            </a:r>
            <a:r>
              <a:rPr lang="en-MY" sz="1600" i="0" u="none" strike="noStrike" cap="none" dirty="0" smtClean="0">
                <a:solidFill>
                  <a:schemeClr val="dk2"/>
                </a:solidFill>
                <a:sym typeface="Arial"/>
              </a:rPr>
              <a:t>Step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2. Main Office Address. </a:t>
            </a:r>
          </a:p>
          <a:p>
            <a:pPr marL="609600" lvl="1" indent="0" algn="just">
              <a:lnSpc>
                <a:spcPct val="150000"/>
              </a:lnSpc>
              <a:spcBef>
                <a:spcPts val="800"/>
              </a:spcBef>
              <a:buSzPts val="1200"/>
              <a:buNone/>
            </a:pPr>
            <a:r>
              <a:rPr lang="en-MY" sz="1400" b="0" i="1" u="sng" dirty="0">
                <a:solidFill>
                  <a:srgbClr val="FF0000"/>
                </a:solidFill>
              </a:rPr>
              <a:t>Note</a:t>
            </a:r>
            <a:r>
              <a:rPr lang="en-MY" sz="1400" b="0" i="1" dirty="0">
                <a:solidFill>
                  <a:srgbClr val="FF0000"/>
                </a:solidFill>
              </a:rPr>
              <a:t>: </a:t>
            </a:r>
          </a:p>
          <a:p>
            <a:pPr marL="609600" lvl="1" indent="0" algn="just">
              <a:lnSpc>
                <a:spcPct val="150000"/>
              </a:lnSpc>
              <a:spcBef>
                <a:spcPts val="800"/>
              </a:spcBef>
              <a:buSzPts val="1200"/>
              <a:buNone/>
            </a:pPr>
            <a:r>
              <a:rPr lang="en-MY" sz="1400" b="0" i="1" dirty="0">
                <a:solidFill>
                  <a:srgbClr val="FF0000"/>
                </a:solidFill>
              </a:rPr>
              <a:t>Fields marked with the red asterisk (*) are mandatory to be entered.</a:t>
            </a:r>
          </a:p>
          <a:p>
            <a:pPr marL="1524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lang="en-MY" sz="1600" b="0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495300" lvl="0" indent="-3429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US" sz="1600" b="0" dirty="0"/>
              <a:t>Once completed, click the </a:t>
            </a:r>
            <a:r>
              <a:rPr lang="en-US" sz="1600" dirty="0"/>
              <a:t>Next</a:t>
            </a:r>
            <a:r>
              <a:rPr lang="en-US" sz="1600" b="0" dirty="0"/>
              <a:t> button.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71" y="737755"/>
            <a:ext cx="3982990" cy="40792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Correspondence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21598" y="1131590"/>
            <a:ext cx="436336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Please fill the detail at </a:t>
            </a: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Step 3. Local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Correspondence</a:t>
            </a:r>
            <a:r>
              <a:rPr lang="en-MY" sz="1600" b="0" dirty="0" smtClean="0"/>
              <a:t>.</a:t>
            </a:r>
          </a:p>
          <a:p>
            <a:pPr marL="609600" lvl="1" indent="0" algn="just">
              <a:lnSpc>
                <a:spcPct val="150000"/>
              </a:lnSpc>
              <a:spcBef>
                <a:spcPts val="800"/>
              </a:spcBef>
              <a:buSzPts val="1200"/>
              <a:buNone/>
            </a:pPr>
            <a:r>
              <a:rPr lang="en-MY" sz="1400" i="1" u="sng" dirty="0">
                <a:solidFill>
                  <a:srgbClr val="FF0000"/>
                </a:solidFill>
              </a:rPr>
              <a:t>Note</a:t>
            </a:r>
            <a:r>
              <a:rPr lang="en-MY" sz="1400" i="1" dirty="0">
                <a:solidFill>
                  <a:srgbClr val="FF0000"/>
                </a:solidFill>
              </a:rPr>
              <a:t>: </a:t>
            </a:r>
          </a:p>
          <a:p>
            <a:pPr marL="609600" lvl="1" indent="0" algn="just">
              <a:lnSpc>
                <a:spcPct val="150000"/>
              </a:lnSpc>
              <a:spcBef>
                <a:spcPts val="800"/>
              </a:spcBef>
              <a:buSzPts val="1200"/>
              <a:buNone/>
            </a:pPr>
            <a:r>
              <a:rPr lang="en-MY" sz="1400" i="1" dirty="0" smtClean="0">
                <a:solidFill>
                  <a:srgbClr val="FF0000"/>
                </a:solidFill>
              </a:rPr>
              <a:t>This section is only required if the Airline has a local (Malaysia) based representative.</a:t>
            </a:r>
            <a:endParaRPr lang="en-MY" sz="1600" b="0" dirty="0" smtClean="0"/>
          </a:p>
          <a:p>
            <a:pPr marL="1524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lang="en-MY" sz="1600" b="0" dirty="0" smtClean="0"/>
          </a:p>
          <a:p>
            <a:pPr marL="495300" lvl="0" indent="-3429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US" sz="1600" b="0" dirty="0"/>
              <a:t>Once completed, click the </a:t>
            </a:r>
            <a:r>
              <a:rPr lang="en-US" sz="1600" dirty="0"/>
              <a:t>Next</a:t>
            </a:r>
            <a:r>
              <a:rPr lang="en-US" sz="1600" b="0" dirty="0"/>
              <a:t> button.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4" y="686430"/>
            <a:ext cx="3554990" cy="420768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Sales Agent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197427" y="1246909"/>
            <a:ext cx="4426528" cy="332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In the event the airline engages a General Sales Agent, please ensure to provide the requested detail as per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Step </a:t>
            </a: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4. General Sales </a:t>
            </a:r>
            <a:r>
              <a:rPr lang="en-MY" sz="1600" b="1" i="0" u="none" strike="noStrike" cap="none" dirty="0" smtClean="0">
                <a:solidFill>
                  <a:schemeClr val="dk2"/>
                </a:solidFill>
                <a:sym typeface="Arial"/>
              </a:rPr>
              <a:t>Agent.</a:t>
            </a:r>
          </a:p>
          <a:p>
            <a:pPr marL="1524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lang="en-MY" sz="1600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ingdings" panose="05000000000000000000" pitchFamily="2" charset="2"/>
              <a:buChar char="v"/>
            </a:pPr>
            <a:r>
              <a:rPr lang="en-MY" sz="1600" b="0" i="0" u="none" strike="noStrike" cap="none" dirty="0" smtClean="0">
                <a:solidFill>
                  <a:schemeClr val="dk2"/>
                </a:solidFill>
                <a:sym typeface="Arial"/>
              </a:rPr>
              <a:t>Once </a:t>
            </a:r>
            <a:r>
              <a:rPr lang="en-MY" sz="1600" b="0" i="0" u="none" strike="noStrike" cap="none" dirty="0">
                <a:solidFill>
                  <a:schemeClr val="dk2"/>
                </a:solidFill>
                <a:sym typeface="Arial"/>
              </a:rPr>
              <a:t>the detail is completed then click the button </a:t>
            </a:r>
            <a:r>
              <a:rPr lang="en-MY" sz="1600" b="1" i="0" u="none" strike="noStrike" cap="none" dirty="0">
                <a:solidFill>
                  <a:schemeClr val="dk2"/>
                </a:solidFill>
                <a:sym typeface="Arial"/>
              </a:rPr>
              <a:t>Next</a:t>
            </a:r>
            <a:endParaRPr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7" y="702435"/>
            <a:ext cx="3397826" cy="408584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sym typeface="Arial"/>
              </a:rPr>
              <a:t>Primary Contact at Main Office</a:t>
            </a:r>
            <a:endParaRPr b="1" dirty="0"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803236"/>
            <a:ext cx="3938182" cy="335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500" b="0" dirty="0" smtClean="0"/>
              <a:t>Please </a:t>
            </a:r>
            <a:r>
              <a:rPr lang="en-MY" sz="1500" b="0" dirty="0"/>
              <a:t>enter the detail at </a:t>
            </a:r>
            <a:br>
              <a:rPr lang="en-MY" sz="1500" b="0" dirty="0"/>
            </a:br>
            <a:r>
              <a:rPr lang="en-MY" sz="1500" dirty="0"/>
              <a:t>Step </a:t>
            </a:r>
            <a:r>
              <a:rPr lang="en-MY" sz="1500" dirty="0" smtClean="0"/>
              <a:t>5. Primary </a:t>
            </a:r>
            <a:r>
              <a:rPr lang="en-MY" sz="1500" dirty="0"/>
              <a:t>Contact at </a:t>
            </a:r>
            <a:r>
              <a:rPr lang="en-MY" sz="1500" dirty="0" smtClean="0"/>
              <a:t>Main Office</a:t>
            </a:r>
            <a:r>
              <a:rPr lang="en-MY" sz="1500" b="0" dirty="0" smtClean="0"/>
              <a:t>.</a:t>
            </a:r>
          </a:p>
          <a:p>
            <a:pPr lvl="0"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endParaRPr lang="en-MY" sz="1500" b="0" dirty="0" smtClean="0"/>
          </a:p>
          <a:p>
            <a:pPr lvl="0"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500" b="0" dirty="0" smtClean="0"/>
              <a:t>Once </a:t>
            </a:r>
            <a:r>
              <a:rPr lang="en-MY" sz="1500" b="0" dirty="0"/>
              <a:t>the detail is completed, and then please click the button </a:t>
            </a:r>
            <a:r>
              <a:rPr lang="en-MY" sz="1500" dirty="0"/>
              <a:t>Next</a:t>
            </a:r>
            <a:r>
              <a:rPr lang="en-MY" sz="1500" b="0" dirty="0" smtClean="0"/>
              <a:t>.</a:t>
            </a:r>
            <a:endParaRPr lang="en-MY" sz="1500" b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70" y="803235"/>
            <a:ext cx="4067732" cy="40171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78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sym typeface="Arial"/>
              </a:rPr>
              <a:t>Primary Contact at Main </a:t>
            </a:r>
            <a:r>
              <a:rPr lang="en-MY" sz="2800" b="1" i="0" u="none" strike="noStrike" cap="none" dirty="0" smtClean="0">
                <a:solidFill>
                  <a:schemeClr val="dk1"/>
                </a:solidFill>
                <a:sym typeface="Arial"/>
              </a:rPr>
              <a:t>Office </a:t>
            </a:r>
            <a:r>
              <a:rPr lang="en-MY" sz="2000" i="1" u="none" strike="noStrike" cap="none" dirty="0" smtClean="0">
                <a:solidFill>
                  <a:schemeClr val="dk1"/>
                </a:solidFill>
                <a:sym typeface="Arial"/>
              </a:rPr>
              <a:t>(</a:t>
            </a:r>
            <a:r>
              <a:rPr lang="en-MY" sz="2000" i="1" u="none" strike="noStrike" cap="none" dirty="0" err="1" smtClean="0">
                <a:solidFill>
                  <a:schemeClr val="dk1"/>
                </a:solidFill>
                <a:sym typeface="Arial"/>
              </a:rPr>
              <a:t>cont</a:t>
            </a:r>
            <a:r>
              <a:rPr lang="en-MY" sz="2000" i="1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  <a:endParaRPr i="1" dirty="0"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803236"/>
            <a:ext cx="3584891" cy="335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US" sz="1500" b="0" dirty="0"/>
              <a:t>Click on the </a:t>
            </a:r>
            <a:r>
              <a:rPr lang="en-US" sz="1500" i="1" dirty="0"/>
              <a:t>Same address as Local Correspondence</a:t>
            </a:r>
            <a:r>
              <a:rPr lang="en-US" sz="1500" dirty="0"/>
              <a:t> </a:t>
            </a:r>
            <a:r>
              <a:rPr lang="en-US" sz="1500" b="0" dirty="0" smtClean="0"/>
              <a:t>checkbox to quickly </a:t>
            </a:r>
            <a:r>
              <a:rPr lang="en-US" sz="1500" b="0" dirty="0"/>
              <a:t>copy and populate the same details as entered </a:t>
            </a:r>
            <a:r>
              <a:rPr lang="en-US" sz="1500" b="0" dirty="0" smtClean="0"/>
              <a:t>earlier.</a:t>
            </a:r>
            <a:endParaRPr lang="en-US" sz="1500" b="0" dirty="0"/>
          </a:p>
          <a:p>
            <a:pPr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endParaRPr lang="en-MY" sz="1500" b="0" dirty="0"/>
          </a:p>
          <a:p>
            <a:pPr lvl="0" indent="-304800" algn="just">
              <a:lnSpc>
                <a:spcPct val="150000"/>
              </a:lnSpc>
              <a:buSzPts val="1200"/>
              <a:buFont typeface="Wingdings" panose="05000000000000000000" pitchFamily="2" charset="2"/>
              <a:buChar char="v"/>
            </a:pPr>
            <a:r>
              <a:rPr lang="en-MY" sz="1500" b="0" dirty="0"/>
              <a:t>Once the detail is completed, and then please click the button </a:t>
            </a:r>
            <a:r>
              <a:rPr lang="en-MY" sz="1500" dirty="0"/>
              <a:t>Next</a:t>
            </a:r>
            <a:r>
              <a:rPr lang="en-MY" sz="1500" b="0" dirty="0" smtClean="0"/>
              <a:t>.</a:t>
            </a:r>
            <a:endParaRPr lang="en-MY" sz="15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9" y="1206605"/>
            <a:ext cx="4870729" cy="293936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739</Words>
  <Application>Microsoft Office PowerPoint</Application>
  <PresentationFormat>On-screen Show (16:9)</PresentationFormat>
  <Paragraphs>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Trebuchet MS</vt:lpstr>
      <vt:lpstr>Proxima Nova</vt:lpstr>
      <vt:lpstr>Wingdings</vt:lpstr>
      <vt:lpstr>Courier New</vt:lpstr>
      <vt:lpstr>Simple Light</vt:lpstr>
      <vt:lpstr>Simple Light</vt:lpstr>
      <vt:lpstr>AeroFile  Operator Registration</vt:lpstr>
      <vt:lpstr>Before Registration </vt:lpstr>
      <vt:lpstr>Registration Process </vt:lpstr>
      <vt:lpstr>General Information</vt:lpstr>
      <vt:lpstr>Main Office Address</vt:lpstr>
      <vt:lpstr>Local Correspondence</vt:lpstr>
      <vt:lpstr>General Sales Agent</vt:lpstr>
      <vt:lpstr>Primary Contact at Main Office</vt:lpstr>
      <vt:lpstr>Primary Contact at Main Office (cont)</vt:lpstr>
      <vt:lpstr>Primary Contact at Local Office</vt:lpstr>
      <vt:lpstr>Primary Contact at Local Office (cont)</vt:lpstr>
      <vt:lpstr>Attach Supporting Document</vt:lpstr>
      <vt:lpstr>Attach Supporting Document (cont.)</vt:lpstr>
      <vt:lpstr>Successful Submission </vt:lpstr>
      <vt:lpstr>Unsuccessful Submission </vt:lpstr>
      <vt:lpstr>Unsuccessful Submission (cont)</vt:lpstr>
      <vt:lpstr>Unsuccessful Submission (cont)</vt:lpstr>
      <vt:lpstr>Unsuccessful Submission (cont)</vt:lpstr>
      <vt:lpstr>Contact Us </vt:lpstr>
      <vt:lpstr>Thank You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AeroFile  Operator Registration</dc:title>
  <cp:lastModifiedBy>Jasraj Sandhu</cp:lastModifiedBy>
  <cp:revision>15</cp:revision>
  <dcterms:modified xsi:type="dcterms:W3CDTF">2018-10-09T01:46:40Z</dcterms:modified>
</cp:coreProperties>
</file>